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7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BD4C4D5-17A2-42D0-9322-43B9655D432D}">
  <a:tblStyle styleId="{9BD4C4D5-17A2-42D0-9322-43B9655D432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7ac245fc9b_0_1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7ac245fc9b_0_1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7b4b3ab426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7b4b3ab426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7ac245fc9b_0_12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17ac245fc9b_0_12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7ac245fc9b_0_12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7ac245fc9b_0_12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7b59fdc2c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17b59fdc2c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7b4b3ab426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17b4b3ab426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7ac245fc9b_0_12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17ac245fc9b_0_12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7b4b3ab42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17b4b3ab42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7b4b3ab426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7b4b3ab426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7ac245fc9b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7ac245fc9b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7ac245fc9b_0_1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7ac245fc9b_0_1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7ac245fc9b_0_11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7ac245fc9b_0_11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7ac245fc9b_0_1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7ac245fc9b_0_11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7b4b3ab426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7b4b3ab426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7ac245fc9b_0_1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7ac245fc9b_0_1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7ac245fc9b_0_1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17ac245fc9b_0_1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7b4b3ab426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17b4b3ab426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rgbClr val="C7152A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389663" y="1407250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Reforma da Previdência PBH</a:t>
            </a:r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390525" y="2470722"/>
            <a:ext cx="8451300" cy="6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/>
              <a:t>Projeto de Lei 434/22</a:t>
            </a:r>
            <a:endParaRPr sz="2700" b="1"/>
          </a:p>
        </p:txBody>
      </p:sp>
      <p:pic>
        <p:nvPicPr>
          <p:cNvPr id="69" name="Google Shape;6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51750" y="3992625"/>
            <a:ext cx="2297924" cy="70182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3"/>
          <p:cNvSpPr txBox="1">
            <a:spLocks noGrp="1"/>
          </p:cNvSpPr>
          <p:nvPr>
            <p:ph type="subTitle" idx="1"/>
          </p:nvPr>
        </p:nvSpPr>
        <p:spPr>
          <a:xfrm>
            <a:off x="1090125" y="304700"/>
            <a:ext cx="7008900" cy="39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700" b="1"/>
              <a:t>PLENÁRIAS DE REPRESENTANTES DOS TRABALHADORES EM EDUCAÇÃO CONCURSADOS - 04/11/2022</a:t>
            </a:r>
            <a:endParaRPr sz="17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1"/>
          <p:cNvSpPr txBox="1">
            <a:spLocks noGrp="1"/>
          </p:cNvSpPr>
          <p:nvPr>
            <p:ph type="title"/>
          </p:nvPr>
        </p:nvSpPr>
        <p:spPr>
          <a:xfrm>
            <a:off x="345750" y="275750"/>
            <a:ext cx="8222100" cy="58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 b="1"/>
              <a:t>ALTERAÇÃO REGRAS PERMANENTES PROFESSORES</a:t>
            </a:r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1"/>
          </p:nvPr>
        </p:nvSpPr>
        <p:spPr>
          <a:xfrm>
            <a:off x="345750" y="1693200"/>
            <a:ext cx="8474400" cy="3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Cálculo dos proventos:</a:t>
            </a:r>
            <a:endParaRPr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Hoje</a:t>
            </a:r>
            <a:r>
              <a:rPr lang="pt-B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Média dos 80% dos maiores salários, corrigidos pela inflação.</a:t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Mudança:</a:t>
            </a:r>
            <a:r>
              <a:rPr lang="pt-B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Média de 100% dos salários, aplicado a correção monetária. Para 20 anos de contribuição paga-se 60% das médias e acrescenta-se 2% para cada ano a mais de trabalho. Com 25 anos de contribuição recebe 70% da média, com 40 anos de contribuição faz jus a 100% da média dos salários de toda a sua vida.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OBS:</a:t>
            </a:r>
            <a:r>
              <a:rPr lang="pt-B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média que leva em conta todos os salários do tempo de trabalho que foi utilizado para a aposentadoria é pior que a regra vigente de 80% dos maiores salários, pois há uma tendência de que os primeiros salários da carreira de um servidor da prefeitura sejam muito menores que os últimos o que contribui para rebaixar a média.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OBS:</a:t>
            </a:r>
            <a:r>
              <a:rPr lang="pt-B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receber o valor total a qual o servidor faz jus na aposentadoria terá de trabalhar 40 anos, ou seja, o trabalhador pode se aposentar com 25 anos de contribuição, caso tenha a idade mínima mas terá um rebaixamento de 30% do salário.</a:t>
            </a:r>
            <a:endParaRPr/>
          </a:p>
        </p:txBody>
      </p:sp>
      <p:pic>
        <p:nvPicPr>
          <p:cNvPr id="133" name="Google Shape;13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85125" y="805800"/>
            <a:ext cx="1498475" cy="45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REGRA TRANSIÇÃO PROFESSORES</a:t>
            </a:r>
            <a:endParaRPr sz="2800" b="1"/>
          </a:p>
        </p:txBody>
      </p:sp>
      <p:pic>
        <p:nvPicPr>
          <p:cNvPr id="139" name="Google Shape;13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5900" y="108350"/>
            <a:ext cx="780025" cy="2382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0" name="Google Shape;140;p22"/>
          <p:cNvGraphicFramePr/>
          <p:nvPr>
            <p:extLst>
              <p:ext uri="{D42A27DB-BD31-4B8C-83A1-F6EECF244321}">
                <p14:modId xmlns:p14="http://schemas.microsoft.com/office/powerpoint/2010/main" val="2785122803"/>
              </p:ext>
            </p:extLst>
          </p:nvPr>
        </p:nvGraphicFramePr>
        <p:xfrm>
          <a:off x="243313" y="1428736"/>
          <a:ext cx="8697575" cy="3265535"/>
        </p:xfrm>
        <a:graphic>
          <a:graphicData uri="http://schemas.openxmlformats.org/drawingml/2006/table">
            <a:tbl>
              <a:tblPr>
                <a:noFill/>
                <a:tableStyleId>{9BD4C4D5-17A2-42D0-9322-43B9655D432D}</a:tableStyleId>
              </a:tblPr>
              <a:tblGrid>
                <a:gridCol w="299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9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 dirty="0" smtClean="0"/>
                        <a:t>Regra da pontuação </a:t>
                      </a:r>
                      <a:r>
                        <a:rPr lang="pt-BR" dirty="0"/>
                        <a:t>– art. 42, I e II, §3º (p. 18)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4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Mulheres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>
                          <a:solidFill>
                            <a:srgbClr val="C7152A"/>
                          </a:solidFill>
                        </a:rPr>
                        <a:t>52 anos, 25 anos de contribuição, 20 anos de efetivo exercício e 5 anos no cargo em que for concedida a aposentadoria.</a:t>
                      </a:r>
                      <a:r>
                        <a:rPr lang="pt-BR" sz="1200"/>
                        <a:t> Somatória de idade e tempo de serviço equivalente a 84 pontos, até janeiro de 2023, a partir daí aumenta 1 ponto na somatória por ano, até o limite de 92 pontos (2030).</a:t>
                      </a:r>
                      <a:endParaRPr sz="1200"/>
                    </a:p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/>
                        <a:t>Todos os critérios terão de ser cumpridos cumulativamente.</a:t>
                      </a:r>
                      <a:endParaRPr sz="1200"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4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Homens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dirty="0">
                          <a:solidFill>
                            <a:srgbClr val="C7152A"/>
                          </a:solidFill>
                        </a:rPr>
                        <a:t>57 anos, 30 anos de contribuição, 20 anos de efetivo exercício e 5 anos no cargo em que for concedida a aposentadoria. </a:t>
                      </a:r>
                      <a:r>
                        <a:rPr lang="pt-BR" sz="1200" dirty="0"/>
                        <a:t>Somatória de idade e tempo de serviço equivalente a 94 anos, até janeiro de 2023, a partir daí aumenta 1 ponto na somatória por ano, até o limite de 100 pontos (2028).</a:t>
                      </a:r>
                      <a:endParaRPr sz="1200" dirty="0"/>
                    </a:p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/>
                        <a:t>Todos os critérios terão de ser cumpridos cumulativamente.</a:t>
                      </a:r>
                      <a:endParaRPr sz="1200" b="1" dirty="0"/>
                    </a:p>
                  </a:txBody>
                  <a:tcPr marL="91425" marR="91425" marT="91425" marB="914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1" name="Google Shape;141;p22"/>
          <p:cNvSpPr txBox="1"/>
          <p:nvPr/>
        </p:nvSpPr>
        <p:spPr>
          <a:xfrm>
            <a:off x="203100" y="839238"/>
            <a:ext cx="8737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/>
              <a:t>1ª REGRA DE TRANSIÇÃO para Professoras (es)</a:t>
            </a:r>
            <a:endParaRPr sz="12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REGRA TRANSIÇÃO PROFESSORES</a:t>
            </a:r>
            <a:endParaRPr sz="2800" b="1"/>
          </a:p>
        </p:txBody>
      </p:sp>
      <p:pic>
        <p:nvPicPr>
          <p:cNvPr id="147" name="Google Shape;14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5900" y="108350"/>
            <a:ext cx="780025" cy="23822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/>
        </p:nvSpPr>
        <p:spPr>
          <a:xfrm>
            <a:off x="277575" y="826500"/>
            <a:ext cx="8647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1200" b="1"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4294967295"/>
          </p:nvPr>
        </p:nvSpPr>
        <p:spPr>
          <a:xfrm>
            <a:off x="260475" y="1031575"/>
            <a:ext cx="8681400" cy="39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21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OBS 1 - </a:t>
            </a:r>
            <a:r>
              <a:rPr lang="pt-BR" sz="21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 essa regra de transição a garantia a paridade e integralidade não ficam garantidas, </a:t>
            </a:r>
            <a:r>
              <a:rPr lang="pt-BR" sz="21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1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não ser que  a idade mínima da regra geral seja atingida: 67 anos para mulheres e 60 anos para homens.</a:t>
            </a:r>
            <a:endParaRPr sz="2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1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21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OBS 2 :</a:t>
            </a:r>
            <a:r>
              <a:rPr lang="pt-BR" sz="21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conseguir aposentar é preciso ter tempo a mais do que o mínimo exigido na idade, no tempo de contribuição ou em ambos para atingir a somatória mínima de pontos exigido. Pois note que 52 +25 = 77 e será necessário 84 pontos (para mulheres). Sobre este aspecto neutraliza a aposentadoria especial para o magistério</a:t>
            </a:r>
            <a:endParaRPr sz="2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1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1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REGRA TRANSIÇÃO PROFESSORES</a:t>
            </a:r>
            <a:endParaRPr sz="2800" b="1"/>
          </a:p>
        </p:txBody>
      </p:sp>
      <p:pic>
        <p:nvPicPr>
          <p:cNvPr id="155" name="Google Shape;155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5900" y="108350"/>
            <a:ext cx="780025" cy="2382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6" name="Google Shape;156;p24"/>
          <p:cNvGraphicFramePr/>
          <p:nvPr>
            <p:extLst>
              <p:ext uri="{D42A27DB-BD31-4B8C-83A1-F6EECF244321}">
                <p14:modId xmlns:p14="http://schemas.microsoft.com/office/powerpoint/2010/main" val="4033979036"/>
              </p:ext>
            </p:extLst>
          </p:nvPr>
        </p:nvGraphicFramePr>
        <p:xfrm>
          <a:off x="223213" y="1186536"/>
          <a:ext cx="8697575" cy="3313490"/>
        </p:xfrm>
        <a:graphic>
          <a:graphicData uri="http://schemas.openxmlformats.org/drawingml/2006/table">
            <a:tbl>
              <a:tblPr>
                <a:noFill/>
                <a:tableStyleId>{9BD4C4D5-17A2-42D0-9322-43B9655D432D}</a:tableStyleId>
              </a:tblPr>
              <a:tblGrid>
                <a:gridCol w="2932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 dirty="0"/>
                        <a:t>Regra </a:t>
                      </a:r>
                      <a:r>
                        <a:rPr lang="pt-BR" b="1" dirty="0" smtClean="0"/>
                        <a:t>do</a:t>
                      </a:r>
                      <a:r>
                        <a:rPr lang="pt-BR" b="1" baseline="0" dirty="0" smtClean="0"/>
                        <a:t> pedágio 100%</a:t>
                      </a:r>
                      <a:r>
                        <a:rPr lang="pt-BR" dirty="0" smtClean="0"/>
                        <a:t>– </a:t>
                      </a:r>
                      <a:r>
                        <a:rPr lang="pt-BR" dirty="0"/>
                        <a:t>Art. 43, IV, §1º (p.19) – pedágio de 100%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4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Mulheres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>
                          <a:solidFill>
                            <a:srgbClr val="C7152A"/>
                          </a:solidFill>
                        </a:rPr>
                        <a:t>52 anos, 25 anos de contribuição, 20 anos de efetivo exercício e 5 anos no cargo em que for concedida a aposentadoria.</a:t>
                      </a:r>
                      <a:r>
                        <a:rPr lang="pt-BR" sz="1200"/>
                        <a:t> Período adicional de contribuição correspondente ao tempo que, na data de entrada em vigor desta lei, faltaria para atingir o tempo mínimo de contribuição citado acima, ou seja, pedágio de 100% do tempo que faltar.</a:t>
                      </a:r>
                      <a:endParaRPr sz="1200"/>
                    </a:p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/>
                        <a:t>Todos os critérios terão de ser cumpridos cumulativamente.</a:t>
                      </a:r>
                      <a:endParaRPr sz="1200"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4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Homens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dirty="0">
                          <a:solidFill>
                            <a:srgbClr val="C7152A"/>
                          </a:solidFill>
                        </a:rPr>
                        <a:t>55 anos, 30 anos de contribuição, 20 anos de efetivo exercício e 5 anos no cargo em que for concedida a aposentadoria.</a:t>
                      </a:r>
                      <a:r>
                        <a:rPr lang="pt-BR" sz="1200" dirty="0"/>
                        <a:t> Período adicional de contribuição correspondente ao tempo que, na data de entrada em vigor desta lei, faltaria para atingir o tempo mínimo de contribuição citado acima, ou seja, pedágio de 100% do tempo que faltar.</a:t>
                      </a:r>
                      <a:endParaRPr sz="1200" dirty="0"/>
                    </a:p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/>
                        <a:t>Todos os critérios terão de ser cumpridos cumulativamente.</a:t>
                      </a:r>
                      <a:endParaRPr sz="1200" b="1" dirty="0"/>
                    </a:p>
                  </a:txBody>
                  <a:tcPr marL="91425" marR="91425" marT="91425" marB="914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7" name="Google Shape;157;p24"/>
          <p:cNvSpPr txBox="1"/>
          <p:nvPr/>
        </p:nvSpPr>
        <p:spPr>
          <a:xfrm>
            <a:off x="203100" y="779200"/>
            <a:ext cx="8737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/>
              <a:t>2ª REGRA DE TRANSIÇÃO para Professoras (es)</a:t>
            </a:r>
            <a:endParaRPr sz="1200" b="1"/>
          </a:p>
        </p:txBody>
      </p:sp>
      <p:sp>
        <p:nvSpPr>
          <p:cNvPr id="158" name="Google Shape;158;p24"/>
          <p:cNvSpPr txBox="1"/>
          <p:nvPr/>
        </p:nvSpPr>
        <p:spPr>
          <a:xfrm>
            <a:off x="223225" y="4563850"/>
            <a:ext cx="8737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>
            <a:spLocks noGrp="1"/>
          </p:cNvSpPr>
          <p:nvPr>
            <p:ph type="title"/>
          </p:nvPr>
        </p:nvSpPr>
        <p:spPr>
          <a:xfrm>
            <a:off x="345750" y="934675"/>
            <a:ext cx="8222100" cy="61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CONHEÇA AS ALTERAÇÕES NA APOSENTADORIA</a:t>
            </a:r>
            <a:endParaRPr/>
          </a:p>
        </p:txBody>
      </p:sp>
      <p:sp>
        <p:nvSpPr>
          <p:cNvPr id="164" name="Google Shape;164;p25"/>
          <p:cNvSpPr txBox="1">
            <a:spLocks noGrp="1"/>
          </p:cNvSpPr>
          <p:nvPr>
            <p:ph type="body" idx="1"/>
          </p:nvPr>
        </p:nvSpPr>
        <p:spPr>
          <a:xfrm>
            <a:off x="587100" y="1943450"/>
            <a:ext cx="8099700" cy="277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Cálculo dos proventos dos trabalhadores que já estão no serviço público</a:t>
            </a:r>
            <a:endParaRPr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C7152A"/>
                </a:solidFill>
                <a:latin typeface="Arial"/>
                <a:ea typeface="Arial"/>
                <a:cs typeface="Arial"/>
                <a:sym typeface="Arial"/>
              </a:rPr>
              <a:t>Trabalhadores que ingressaram no serviço público até 31 de dezembro de 2003</a:t>
            </a:r>
            <a:r>
              <a:rPr lang="pt-B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Mantém a paridade e integralidade desde que mulheres tenham 62 anos de idade e homens 65, caso sejam professoras (es) mulheres 57 anos e homem 60. Na hipótese de se encaixarem na segunda regra de transição a paridade fica mantida na idade apontada na regra de transição.</a:t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C7152A"/>
                </a:solidFill>
                <a:latin typeface="Arial"/>
                <a:ea typeface="Arial"/>
                <a:cs typeface="Arial"/>
                <a:sym typeface="Arial"/>
              </a:rPr>
              <a:t>Trabalhadores que ingressaram no serviço público após 31 de dezembro de 2003</a:t>
            </a:r>
            <a:r>
              <a:rPr lang="pt-B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até a aprovação da nova lei municipal, caso a mesma seja aprovada, se conseguirem se aposentar pela segunda regra de transição terão direito a receber a totalidade da média de 100% dos proventos de sua carreira. Caso contrário o cálculo de proventos será proporcional ao tempo de serviço.</a:t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5" name="Google Shape;16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3175" y="206325"/>
            <a:ext cx="1498475" cy="45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CONHEÇA AS ALTERAÇÕES NA APOSENTADORIA</a:t>
            </a:r>
            <a:endParaRPr sz="2800" b="1"/>
          </a:p>
        </p:txBody>
      </p:sp>
      <p:sp>
        <p:nvSpPr>
          <p:cNvPr id="171" name="Google Shape;171;p26"/>
          <p:cNvSpPr txBox="1"/>
          <p:nvPr/>
        </p:nvSpPr>
        <p:spPr>
          <a:xfrm>
            <a:off x="667300" y="1034075"/>
            <a:ext cx="2851500" cy="3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900" b="1"/>
              <a:t>Pensão por morte</a:t>
            </a:r>
            <a:endParaRPr sz="1100"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1100" b="1"/>
          </a:p>
        </p:txBody>
      </p:sp>
      <p:graphicFrame>
        <p:nvGraphicFramePr>
          <p:cNvPr id="172" name="Google Shape;172;p26"/>
          <p:cNvGraphicFramePr/>
          <p:nvPr/>
        </p:nvGraphicFramePr>
        <p:xfrm>
          <a:off x="1312788" y="1890601"/>
          <a:ext cx="6518425" cy="2255460"/>
        </p:xfrm>
        <a:graphic>
          <a:graphicData uri="http://schemas.openxmlformats.org/drawingml/2006/table">
            <a:tbl>
              <a:tblPr>
                <a:noFill/>
                <a:tableStyleId>{9BD4C4D5-17A2-42D0-9322-43B9655D432D}</a:tableStyleId>
              </a:tblPr>
              <a:tblGrid>
                <a:gridCol w="318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Como é hoje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Como fica</a:t>
                      </a:r>
                      <a:endParaRPr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625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/>
                        <a:t>Os dependentes recebem 100% do direito aos proventos caso a pessoa que morreu tivesse se aposentado com idade e tempo mínimo exigidos no momento do falecimento.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/>
                        <a:t>No momento do falecimento há o cálculo do provento proporcional a idade, aí paga-se 50% do apurado como cota familiar mais 10% por dependente.</a:t>
                      </a:r>
                      <a:endParaRPr sz="1600"/>
                    </a:p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solidFill>
                          <a:srgbClr val="C7152A"/>
                        </a:solidFill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73" name="Google Shape;173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5900" y="108350"/>
            <a:ext cx="780025" cy="23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7"/>
          <p:cNvSpPr txBox="1">
            <a:spLocks noGrp="1"/>
          </p:cNvSpPr>
          <p:nvPr>
            <p:ph type="title"/>
          </p:nvPr>
        </p:nvSpPr>
        <p:spPr>
          <a:xfrm>
            <a:off x="345750" y="934675"/>
            <a:ext cx="8222100" cy="61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CONHEÇA AS ALTERAÇÕES NA APOSENTADORIA</a:t>
            </a:r>
            <a:endParaRPr/>
          </a:p>
        </p:txBody>
      </p:sp>
      <p:sp>
        <p:nvSpPr>
          <p:cNvPr id="179" name="Google Shape;179;p27"/>
          <p:cNvSpPr txBox="1">
            <a:spLocks noGrp="1"/>
          </p:cNvSpPr>
          <p:nvPr>
            <p:ph type="body" idx="1"/>
          </p:nvPr>
        </p:nvSpPr>
        <p:spPr>
          <a:xfrm>
            <a:off x="587100" y="1757000"/>
            <a:ext cx="3253800" cy="45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23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Cobrança de Inativos</a:t>
            </a:r>
            <a:endParaRPr sz="23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0" name="Google Shape;180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3175" y="206325"/>
            <a:ext cx="1498475" cy="4576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1" name="Google Shape;181;p27"/>
          <p:cNvGraphicFramePr/>
          <p:nvPr>
            <p:extLst>
              <p:ext uri="{D42A27DB-BD31-4B8C-83A1-F6EECF244321}">
                <p14:modId xmlns:p14="http://schemas.microsoft.com/office/powerpoint/2010/main" val="2920956704"/>
              </p:ext>
            </p:extLst>
          </p:nvPr>
        </p:nvGraphicFramePr>
        <p:xfrm>
          <a:off x="1237900" y="2571751"/>
          <a:ext cx="6518425" cy="2219585"/>
        </p:xfrm>
        <a:graphic>
          <a:graphicData uri="http://schemas.openxmlformats.org/drawingml/2006/table">
            <a:tbl>
              <a:tblPr>
                <a:noFill/>
                <a:tableStyleId>{9BD4C4D5-17A2-42D0-9322-43B9655D432D}</a:tableStyleId>
              </a:tblPr>
              <a:tblGrid>
                <a:gridCol w="318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6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Como é hoje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Como fica</a:t>
                      </a:r>
                      <a:endParaRPr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375"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dirty="0"/>
                        <a:t>A cobrança se dá para aqueles que recebem acima do teto do INSS</a:t>
                      </a:r>
                      <a:r>
                        <a:rPr lang="pt-BR" sz="1800" dirty="0" smtClean="0"/>
                        <a:t>.</a:t>
                      </a:r>
                    </a:p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dirty="0" smtClean="0"/>
                        <a:t>Teto: R$7087,22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dirty="0"/>
                        <a:t>Abre a possibilidade de cobrança para quem recebe acima do salário mínimo, caso os cálculos atuariais apontem a necessidade.</a:t>
                      </a:r>
                      <a:endParaRPr sz="1200" b="1" dirty="0">
                        <a:solidFill>
                          <a:srgbClr val="C7152A"/>
                        </a:solidFill>
                      </a:endParaRPr>
                    </a:p>
                  </a:txBody>
                  <a:tcPr marL="91425" marR="91425" marT="91425" marB="91425"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8"/>
          <p:cNvSpPr txBox="1">
            <a:spLocks noGrp="1"/>
          </p:cNvSpPr>
          <p:nvPr>
            <p:ph type="title"/>
          </p:nvPr>
        </p:nvSpPr>
        <p:spPr>
          <a:xfrm>
            <a:off x="460950" y="947050"/>
            <a:ext cx="8222100" cy="57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CONHEÇA AS ALTERAÇÕES NA APOSENTADORIA</a:t>
            </a:r>
            <a:endParaRPr sz="3000" b="1"/>
          </a:p>
        </p:txBody>
      </p:sp>
      <p:sp>
        <p:nvSpPr>
          <p:cNvPr id="187" name="Google Shape;187;p28"/>
          <p:cNvSpPr txBox="1">
            <a:spLocks noGrp="1"/>
          </p:cNvSpPr>
          <p:nvPr>
            <p:ph type="body" idx="1"/>
          </p:nvPr>
        </p:nvSpPr>
        <p:spPr>
          <a:xfrm>
            <a:off x="85650" y="1697700"/>
            <a:ext cx="8972700" cy="35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spcBef>
                <a:spcPts val="1200"/>
              </a:spcBef>
              <a:spcAft>
                <a:spcPts val="0"/>
              </a:spcAft>
              <a:buClr>
                <a:srgbClr val="C7152A"/>
              </a:buClr>
              <a:buSzPts val="1100"/>
              <a:buFont typeface="Arial"/>
              <a:buChar char="●"/>
            </a:pPr>
            <a:r>
              <a:rPr lang="pt-B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primeira regra de transição tem caráter progressivo, ou seja, aumenta a cada ano em função da pontuação; 	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C7152A"/>
              </a:buClr>
              <a:buSzPts val="1100"/>
              <a:buFont typeface="Arial"/>
              <a:buChar char="●"/>
            </a:pPr>
            <a:r>
              <a:rPr lang="pt-B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cota patronal se mantém em 22%, sendo que a do servidor é de 14%, deveria ser o dobro, ou seja, 28%; 	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C7152A"/>
              </a:buClr>
              <a:buSzPts val="1100"/>
              <a:buFont typeface="Arial"/>
              <a:buChar char="●"/>
            </a:pPr>
            <a:r>
              <a:rPr lang="pt-B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cálculo sobre 100% do valor das contribuições, fazendo com que os menores salários influenciam na média final;  	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C7152A"/>
              </a:buClr>
              <a:buSzPts val="1100"/>
              <a:buFont typeface="Arial"/>
              <a:buChar char="●"/>
            </a:pPr>
            <a:r>
              <a:rPr lang="pt-B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Inclusão no projeto do direito na contagem diferenciada de tempo no caso do exercício de atividades especiais (Tema 942 STF). 	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C7152A"/>
              </a:buClr>
              <a:buSzPts val="1100"/>
              <a:buFont typeface="Arial"/>
              <a:buChar char="●"/>
            </a:pPr>
            <a:r>
              <a:rPr lang="pt-B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Ausência de garantia da pensão aos cônjuges e companheiros (as) de relações homoafetivas, que é constitucional; 	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C7152A"/>
              </a:buClr>
              <a:buSzPts val="1100"/>
              <a:buFont typeface="Arial"/>
              <a:buChar char="●"/>
            </a:pPr>
            <a:r>
              <a:rPr lang="pt-B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Pensão de morte vitalícia apenas para cônjuge/companheiro com idade de 45 anos. Regra mais danosa que a emenda Federal e Estadual que trouxeram 44 anos.</a:t>
            </a:r>
            <a:endParaRPr sz="1700"/>
          </a:p>
        </p:txBody>
      </p:sp>
      <p:pic>
        <p:nvPicPr>
          <p:cNvPr id="188" name="Google Shape;188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3175" y="206325"/>
            <a:ext cx="1498475" cy="45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9"/>
          <p:cNvSpPr txBox="1">
            <a:spLocks noGrp="1"/>
          </p:cNvSpPr>
          <p:nvPr>
            <p:ph type="title"/>
          </p:nvPr>
        </p:nvSpPr>
        <p:spPr>
          <a:xfrm>
            <a:off x="460950" y="947050"/>
            <a:ext cx="8222100" cy="57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CONHEÇA AS ALTERAÇÕES NA APOSENTADORIA</a:t>
            </a:r>
            <a:endParaRPr sz="28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Exemplos</a:t>
            </a:r>
            <a:endParaRPr sz="2800" b="1"/>
          </a:p>
        </p:txBody>
      </p:sp>
      <p:sp>
        <p:nvSpPr>
          <p:cNvPr id="194" name="Google Shape;194;p29"/>
          <p:cNvSpPr txBox="1">
            <a:spLocks noGrp="1"/>
          </p:cNvSpPr>
          <p:nvPr>
            <p:ph type="body" idx="1"/>
          </p:nvPr>
        </p:nvSpPr>
        <p:spPr>
          <a:xfrm>
            <a:off x="187775" y="1922325"/>
            <a:ext cx="8724000" cy="289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rgbClr val="000000"/>
                </a:solidFill>
              </a:rPr>
              <a:t>1- Uma mulher professora com 5 anos de magistério e 30 anos de idade - não se encaixa em nenhuma regra de transição. Faltam 20 anos para atingir o tempo mínimo de contribuição, se professora, como o pedágio é de 100% deste tempo teria de trabalhar 20 anos de pedágio. Somando daria mais 40 anos de trabalho. Logo vai para a regra permanente 57 anos de idade e 25 de contribuição. Aos 57 anos esta pessoa teria 32 anos de contribuição pode se aposentar, mas com 84% da média de 100% de seus salários.</a:t>
            </a:r>
            <a:endParaRPr sz="1600"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1600">
                <a:solidFill>
                  <a:srgbClr val="000000"/>
                </a:solidFill>
              </a:rPr>
              <a:t>2 - Um homem professor com 25 anos de efetivo exercício de magistério e 50 anos de idade. Pagará um pedágio de 5 anos, ou seja, terá que trabalhar no mínimo mais 10 anos. </a:t>
            </a:r>
            <a:endParaRPr sz="1600">
              <a:solidFill>
                <a:srgbClr val="000000"/>
              </a:solidFill>
            </a:endParaRPr>
          </a:p>
        </p:txBody>
      </p:sp>
      <p:pic>
        <p:nvPicPr>
          <p:cNvPr id="195" name="Google Shape;195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3175" y="206325"/>
            <a:ext cx="1498475" cy="45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0"/>
          <p:cNvSpPr txBox="1">
            <a:spLocks noGrp="1"/>
          </p:cNvSpPr>
          <p:nvPr>
            <p:ph type="title"/>
          </p:nvPr>
        </p:nvSpPr>
        <p:spPr>
          <a:xfrm>
            <a:off x="460950" y="947050"/>
            <a:ext cx="8222100" cy="57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CONHEÇA AS ALTERAÇÕES NA APOSENTADORIA</a:t>
            </a:r>
            <a:endParaRPr sz="28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Exemplos</a:t>
            </a:r>
            <a:endParaRPr sz="2800" b="1"/>
          </a:p>
        </p:txBody>
      </p:sp>
      <p:sp>
        <p:nvSpPr>
          <p:cNvPr id="201" name="Google Shape;201;p30"/>
          <p:cNvSpPr txBox="1">
            <a:spLocks noGrp="1"/>
          </p:cNvSpPr>
          <p:nvPr>
            <p:ph type="body" idx="1"/>
          </p:nvPr>
        </p:nvSpPr>
        <p:spPr>
          <a:xfrm>
            <a:off x="379350" y="2323175"/>
            <a:ext cx="8385300" cy="228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rgbClr val="000000"/>
                </a:solidFill>
              </a:rPr>
              <a:t>3 -Uma mulher professora com 20 anos de prefeitura no efetivo exercício do magistério e 45 anos de idade, pagará um pedágio de 5 anos, ou seja, terá que trabalhar mais 10 anos.</a:t>
            </a:r>
            <a:endParaRPr sz="1600">
              <a:solidFill>
                <a:srgbClr val="000000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1600">
                <a:solidFill>
                  <a:srgbClr val="000000"/>
                </a:solidFill>
              </a:rPr>
              <a:t>4 - Uma servidora mulher com 30 anos de prefeitura e 50 anos de idade. Teoricamente não pagaria pedágio extra, teria de trabalhar mais 7 anos, 2 a mais do previsto anteriormente, pois já tem o tempo de contribuição mínimo necessário.</a:t>
            </a:r>
            <a:endParaRPr sz="1600">
              <a:solidFill>
                <a:srgbClr val="000000"/>
              </a:solidFill>
            </a:endParaRPr>
          </a:p>
        </p:txBody>
      </p:sp>
      <p:pic>
        <p:nvPicPr>
          <p:cNvPr id="202" name="Google Shape;202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3175" y="206325"/>
            <a:ext cx="1498475" cy="45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/>
              <a:t>FUNDOS FINANCEIROS DE PAGAMENTO DE APOSENTADORIAS E PENSÕES NA PBH</a:t>
            </a:r>
            <a:endParaRPr lang="pt-BR" sz="28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2"/>
                </a:solidFill>
              </a:rPr>
              <a:t>FUFIN – paga as aposentadorias e pensões dos servidores até 2011, pagamento é garantido pelo tesouro municipal: na medida que os servidores vão se aposentando diminui a arrecadação e aumenta gasto.</a:t>
            </a:r>
          </a:p>
          <a:p>
            <a:r>
              <a:rPr lang="pt-BR" dirty="0" smtClean="0">
                <a:solidFill>
                  <a:schemeClr val="bg2"/>
                </a:solidFill>
              </a:rPr>
              <a:t>BHPREV – paga as aposentadorias e pensões de servidores e dependentes a partir de 2011: capital </a:t>
            </a:r>
            <a:r>
              <a:rPr lang="pt-BR" dirty="0">
                <a:solidFill>
                  <a:schemeClr val="bg2"/>
                </a:solidFill>
              </a:rPr>
              <a:t>1.673,94 bilhão de </a:t>
            </a:r>
            <a:r>
              <a:rPr lang="pt-BR" dirty="0" smtClean="0">
                <a:solidFill>
                  <a:schemeClr val="bg2"/>
                </a:solidFill>
              </a:rPr>
              <a:t>reais, com 85 aposentados e 66 pensionistas (dados de março </a:t>
            </a:r>
            <a:r>
              <a:rPr lang="pt-BR" dirty="0">
                <a:solidFill>
                  <a:schemeClr val="bg2"/>
                </a:solidFill>
              </a:rPr>
              <a:t>de 2022</a:t>
            </a:r>
            <a:r>
              <a:rPr lang="pt-BR" dirty="0" smtClean="0">
                <a:solidFill>
                  <a:schemeClr val="bg2"/>
                </a:solidFill>
              </a:rPr>
              <a:t>), desconto de 14% do servidor e 22% da PBH, teto máximo de pagamento R$7.087,22</a:t>
            </a:r>
          </a:p>
          <a:p>
            <a:pPr lvl="1"/>
            <a:r>
              <a:rPr lang="pt-BR" dirty="0" smtClean="0">
                <a:solidFill>
                  <a:schemeClr val="bg2"/>
                </a:solidFill>
              </a:rPr>
              <a:t>Tem Conselho Administrativo e Fiscal</a:t>
            </a:r>
            <a:endParaRPr lang="pt-B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794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/>
              <a:t>REFORMA DA PREVIDÊNCIA RETIRA DIREITOS</a:t>
            </a:r>
            <a:endParaRPr sz="3000" b="1"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>
            <a:off x="540750" y="1851700"/>
            <a:ext cx="8084400" cy="30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C7152A"/>
              </a:buClr>
              <a:buSzPts val="1800"/>
              <a:buFont typeface="Arial"/>
              <a:buChar char="●"/>
            </a:pPr>
            <a: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Altera a idade mínima para aposentadoria. 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152A"/>
              </a:buClr>
              <a:buSzPts val="1800"/>
              <a:buFont typeface="Arial"/>
              <a:buChar char="●"/>
            </a:pPr>
            <a: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Cria mecanismos de exigência de idade e tempo de contribuição cumulativamente. 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152A"/>
              </a:buClr>
              <a:buSzPts val="1800"/>
              <a:buFont typeface="Arial"/>
              <a:buChar char="●"/>
            </a:pPr>
            <a: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Altera o cálculo dos benefícios diminuindo o valor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152A"/>
              </a:buClr>
              <a:buSzPts val="1800"/>
              <a:buFont typeface="Arial"/>
              <a:buChar char="●"/>
            </a:pPr>
            <a: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Dificulta a manutenção da integralidade dos salários e a paridade com os servidores da ativa, para aqueles que ingressaram até dezembro de 2003.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152A"/>
              </a:buClr>
              <a:buSzPts val="1800"/>
              <a:buFont typeface="Arial"/>
              <a:buChar char="●"/>
            </a:pPr>
            <a: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Possibilita cobrança de inativos que recebem acima do salário mínimo, caso os cálculos atuariais exijam.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7152A"/>
              </a:buClr>
              <a:buSzPts val="1800"/>
              <a:buFont typeface="Arial"/>
              <a:buChar char="●"/>
            </a:pPr>
            <a:r>
              <a:rPr lang="pt-BR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Reduz drasticamente o valor das pensões.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00"/>
              </a:spcBef>
              <a:spcAft>
                <a:spcPts val="1600"/>
              </a:spcAft>
              <a:buNone/>
            </a:pPr>
            <a:endParaRPr sz="1600"/>
          </a:p>
        </p:txBody>
      </p:sp>
      <p:pic>
        <p:nvPicPr>
          <p:cNvPr id="77" name="Google Shape;7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3175" y="206325"/>
            <a:ext cx="1498475" cy="45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ALTERAÇÕES: SERVIDORES GERAL</a:t>
            </a:r>
            <a:endParaRPr sz="2800" b="1"/>
          </a:p>
        </p:txBody>
      </p:sp>
      <p:sp>
        <p:nvSpPr>
          <p:cNvPr id="83" name="Google Shape;83;p15"/>
          <p:cNvSpPr txBox="1"/>
          <p:nvPr/>
        </p:nvSpPr>
        <p:spPr>
          <a:xfrm>
            <a:off x="203100" y="899325"/>
            <a:ext cx="8737800" cy="59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/>
              <a:t>REGRAS PERMANENTES: para quem não ingressou no serviço público ainda ou para quem não vai conseguir cumprir as regras de transição.</a:t>
            </a:r>
            <a:endParaRPr sz="1100"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/>
              <a:t>Para Servidores em Geral – Nas escolas (AAEs, Pedagogas)</a:t>
            </a:r>
            <a:endParaRPr sz="1100" b="1"/>
          </a:p>
        </p:txBody>
      </p:sp>
      <p:graphicFrame>
        <p:nvGraphicFramePr>
          <p:cNvPr id="84" name="Google Shape;84;p15"/>
          <p:cNvGraphicFramePr/>
          <p:nvPr/>
        </p:nvGraphicFramePr>
        <p:xfrm>
          <a:off x="246725" y="2077776"/>
          <a:ext cx="8737750" cy="2451210"/>
        </p:xfrm>
        <a:graphic>
          <a:graphicData uri="http://schemas.openxmlformats.org/drawingml/2006/table">
            <a:tbl>
              <a:tblPr>
                <a:noFill/>
                <a:tableStyleId>{9BD4C4D5-17A2-42D0-9322-43B9655D432D}</a:tableStyleId>
              </a:tblPr>
              <a:tblGrid>
                <a:gridCol w="2219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6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2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Como é hoje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O que muda</a:t>
                      </a:r>
                      <a:endParaRPr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6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Mulheres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>
                          <a:solidFill>
                            <a:srgbClr val="C7152A"/>
                          </a:solidFill>
                        </a:rPr>
                        <a:t>55 anos de idade</a:t>
                      </a:r>
                      <a:r>
                        <a:rPr lang="pt-BR" sz="1200"/>
                        <a:t> e 30 anos de contribuição (trabalho).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>
                          <a:solidFill>
                            <a:srgbClr val="C7152A"/>
                          </a:solidFill>
                        </a:rPr>
                        <a:t>62 anos de idade</a:t>
                      </a:r>
                      <a:r>
                        <a:rPr lang="pt-BR" sz="1200"/>
                        <a:t> e mínimo de 25 anos de contribuição, desde que cumprido 10 anos no serviço público e 5 anos no cargo em que for concedida a aposentadoria.</a:t>
                      </a:r>
                      <a:endParaRPr/>
                    </a:p>
                  </a:txBody>
                  <a:tcPr marL="91425" marR="91425" marT="91425" marB="91425"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8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Homens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>
                          <a:solidFill>
                            <a:srgbClr val="C7152A"/>
                          </a:solidFill>
                        </a:rPr>
                        <a:t>60 anos de idade</a:t>
                      </a:r>
                      <a:r>
                        <a:rPr lang="pt-BR" sz="1200"/>
                        <a:t> e 35 de contribuição (trabalho).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pt-BR" sz="1200" b="1">
                          <a:solidFill>
                            <a:srgbClr val="C7152A"/>
                          </a:solidFill>
                        </a:rPr>
                        <a:t>65 anos de idade</a:t>
                      </a:r>
                      <a:r>
                        <a:rPr lang="pt-BR" sz="1200"/>
                        <a:t> e mínimo de 25 anos de contribuição, desde que cumprido 10 anos no serviço público e 5 anos no cargo em que for concedida a aposentadoria.</a:t>
                      </a:r>
                      <a:endParaRPr sz="1100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85" name="Google Shape;8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5900" y="108350"/>
            <a:ext cx="780025" cy="23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>
            <a:spLocks noGrp="1"/>
          </p:cNvSpPr>
          <p:nvPr>
            <p:ph type="title"/>
          </p:nvPr>
        </p:nvSpPr>
        <p:spPr>
          <a:xfrm>
            <a:off x="345750" y="206325"/>
            <a:ext cx="8222100" cy="1046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ALTERAÇÕES: SERVIDORES GERAL</a:t>
            </a: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</p:txBody>
      </p:sp>
      <p:sp>
        <p:nvSpPr>
          <p:cNvPr id="91" name="Google Shape;91;p16"/>
          <p:cNvSpPr txBox="1">
            <a:spLocks noGrp="1"/>
          </p:cNvSpPr>
          <p:nvPr>
            <p:ph type="body" idx="1"/>
          </p:nvPr>
        </p:nvSpPr>
        <p:spPr>
          <a:xfrm>
            <a:off x="345750" y="1693200"/>
            <a:ext cx="8474400" cy="3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Cálculo dos proventos:</a:t>
            </a:r>
            <a:endParaRPr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Hoje</a:t>
            </a:r>
            <a:r>
              <a:rPr lang="pt-B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Média dos 80% dos maiores salários, corrigidos pela inflação.</a:t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Mudança:</a:t>
            </a:r>
            <a:r>
              <a:rPr lang="pt-B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Média de 100% dos salários, aplicado a correção monetária. Para 20 anos de contribuição paga-se 60% das médias e acrescenta-se 2% para cada ano a mais de trabalho. Com 25 anos de contribuição recebe 70% da média, com 40 anos de contribuição faz jus a 100% da média dos salários de toda a sua vida.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OBS:</a:t>
            </a:r>
            <a:r>
              <a:rPr lang="pt-B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média que leva em conta todos os salários do tempo de trabalho que foi utilizado para a aposentadoria é pior que a regra vigente de 80% dos maiores salários, pois há uma tendência de que os primeiros salários da carreira de um servidor da prefeitura sejam muito menores que os últimos o que contribui para rebaixar a média.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OBS:</a:t>
            </a:r>
            <a:r>
              <a:rPr lang="pt-B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receber o valor total a qual o servidor faz jus na aposentadoria terá de trabalhar 40 anos, ou seja, o trabalhador pode se aposentar com 25 anos de contribuição, caso tenha a idade mínima mas terá um rebaixamento de 30% do salário.</a:t>
            </a:r>
            <a:endParaRPr/>
          </a:p>
        </p:txBody>
      </p:sp>
      <p:pic>
        <p:nvPicPr>
          <p:cNvPr id="92" name="Google Shape;9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3175" y="206325"/>
            <a:ext cx="1498475" cy="45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>
            <a:spLocks noGrp="1"/>
          </p:cNvSpPr>
          <p:nvPr>
            <p:ph type="title"/>
          </p:nvPr>
        </p:nvSpPr>
        <p:spPr>
          <a:xfrm>
            <a:off x="98250" y="215800"/>
            <a:ext cx="8826600" cy="61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ALTERAÇÕES: TRANSIÇÃO SERVIDORES GERAL</a:t>
            </a: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</p:txBody>
      </p:sp>
      <p:pic>
        <p:nvPicPr>
          <p:cNvPr id="98" name="Google Shape;9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5900" y="108350"/>
            <a:ext cx="780025" cy="2382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9" name="Google Shape;99;p17"/>
          <p:cNvGraphicFramePr/>
          <p:nvPr>
            <p:extLst>
              <p:ext uri="{D42A27DB-BD31-4B8C-83A1-F6EECF244321}">
                <p14:modId xmlns:p14="http://schemas.microsoft.com/office/powerpoint/2010/main" val="1138537650"/>
              </p:ext>
            </p:extLst>
          </p:nvPr>
        </p:nvGraphicFramePr>
        <p:xfrm>
          <a:off x="277563" y="1826411"/>
          <a:ext cx="8681525" cy="2539900"/>
        </p:xfrm>
        <a:graphic>
          <a:graphicData uri="http://schemas.openxmlformats.org/drawingml/2006/table">
            <a:tbl>
              <a:tblPr>
                <a:noFill/>
                <a:tableStyleId>{9BD4C4D5-17A2-42D0-9322-43B9655D432D}</a:tableStyleId>
              </a:tblPr>
              <a:tblGrid>
                <a:gridCol w="158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8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 dirty="0" smtClean="0"/>
                        <a:t>Regra da pontuação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6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Mulheres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>
                          <a:solidFill>
                            <a:srgbClr val="C7152A"/>
                          </a:solidFill>
                        </a:rPr>
                        <a:t>57 anos, 30 anos de contribuição, 20 anos de efetivo exercício e 5 anos no cargo em que for concedida a aposentadoria.</a:t>
                      </a:r>
                      <a:r>
                        <a:rPr lang="pt-BR" sz="1200"/>
                        <a:t> Somatória de idade e tempo de serviço equivalente a 89 pontos, até janeiro de 2023. A partir daí aumenta 1 ponto na somatória por ano.</a:t>
                      </a:r>
                      <a:endParaRPr sz="1200"/>
                    </a:p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/>
                        <a:t>Todos os critérios terão de ser cumpridos cumulativamente.</a:t>
                      </a:r>
                      <a:endParaRPr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Homens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dirty="0">
                          <a:solidFill>
                            <a:srgbClr val="C7152A"/>
                          </a:solidFill>
                        </a:rPr>
                        <a:t>62 anos, 35 anos de contribuição, 20 anos de efetivo exercício e 5 anos no cargo em que for concedida a aposentadoria.</a:t>
                      </a:r>
                      <a:r>
                        <a:rPr lang="pt-BR" sz="1200" dirty="0"/>
                        <a:t> Somatória de idade e tempo de serviço equivalente a 99 pontos, até janeiro de 2023. A partir daí aumenta 1 ponto na somatória por ano.</a:t>
                      </a:r>
                      <a:endParaRPr sz="1200" dirty="0"/>
                    </a:p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/>
                        <a:t>Todos os critérios terão de ser cumpridos cumulativamente.</a:t>
                      </a:r>
                      <a:endParaRPr sz="1200" b="1" dirty="0"/>
                    </a:p>
                  </a:txBody>
                  <a:tcPr marL="91425" marR="91425" marT="91425" marB="914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0" name="Google Shape;100;p17"/>
          <p:cNvSpPr txBox="1"/>
          <p:nvPr/>
        </p:nvSpPr>
        <p:spPr>
          <a:xfrm>
            <a:off x="277575" y="826500"/>
            <a:ext cx="8647200" cy="89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/>
              <a:t>REGRAS DE TRANSIÇÃO – Para os trabalhadores que já tiverem ingressado no serviço público no momento de aprovação da lei.</a:t>
            </a:r>
            <a:endParaRPr sz="1200"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/>
              <a:t>1ª REGRA para Servidores em Geral – Nas escolas (AAEs, Pedagogas)</a:t>
            </a:r>
            <a:endParaRPr sz="1200" b="1"/>
          </a:p>
        </p:txBody>
      </p:sp>
      <p:sp>
        <p:nvSpPr>
          <p:cNvPr id="101" name="Google Shape;101;p17"/>
          <p:cNvSpPr txBox="1">
            <a:spLocks noGrp="1"/>
          </p:cNvSpPr>
          <p:nvPr>
            <p:ph type="body" idx="4294967295"/>
          </p:nvPr>
        </p:nvSpPr>
        <p:spPr>
          <a:xfrm>
            <a:off x="277638" y="4213900"/>
            <a:ext cx="8681400" cy="78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OBS:</a:t>
            </a:r>
            <a:r>
              <a:rPr lang="pt-B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conseguir aposentar é preciso ter tempo a mais do que o mínimo exigido na idade, no tempo de contribuição ou em ambos para atingir a somatória mínima de pontos exigido. Pois note que 57 +30 = 87 e será necessário 89 pontos (para mulheres)</a:t>
            </a: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>
            <a:spLocks noGrp="1"/>
          </p:cNvSpPr>
          <p:nvPr>
            <p:ph type="title"/>
          </p:nvPr>
        </p:nvSpPr>
        <p:spPr>
          <a:xfrm>
            <a:off x="98250" y="346575"/>
            <a:ext cx="8826600" cy="2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ALTERAÇÕES: SERVIDORES GERAL</a:t>
            </a:r>
            <a:endParaRPr sz="2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</p:txBody>
      </p:sp>
      <p:pic>
        <p:nvPicPr>
          <p:cNvPr id="107" name="Google Shape;10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5900" y="108350"/>
            <a:ext cx="780025" cy="23822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8"/>
          <p:cNvSpPr txBox="1"/>
          <p:nvPr/>
        </p:nvSpPr>
        <p:spPr>
          <a:xfrm>
            <a:off x="277575" y="826500"/>
            <a:ext cx="8647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1200" b="1"/>
          </a:p>
        </p:txBody>
      </p:sp>
      <p:sp>
        <p:nvSpPr>
          <p:cNvPr id="109" name="Google Shape;109;p18"/>
          <p:cNvSpPr txBox="1">
            <a:spLocks noGrp="1"/>
          </p:cNvSpPr>
          <p:nvPr>
            <p:ph type="body" idx="4294967295"/>
          </p:nvPr>
        </p:nvSpPr>
        <p:spPr>
          <a:xfrm>
            <a:off x="260475" y="1031575"/>
            <a:ext cx="8681400" cy="39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21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OBS 1 - </a:t>
            </a:r>
            <a:r>
              <a:rPr lang="pt-BR" sz="21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 essa regra de transição a garantia a paridade e integralidade não ficam garantidas, </a:t>
            </a:r>
            <a:r>
              <a:rPr lang="pt-BR" sz="21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1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não ser que a idade mínima da regra geral seja atingida. 62 anos para mulheres e 65 anos para homens.</a:t>
            </a:r>
            <a:endParaRPr sz="2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1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21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OBS 2 :</a:t>
            </a:r>
            <a:r>
              <a:rPr lang="pt-BR" sz="21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conseguir aposentar é preciso ter tempo a mais do que o mínimo exigido na idade, no tempo de contribuição ou em ambos para atingir a somatória mínima de pontos exigido. Pois note que 57+30 = 87 e será necessário 89 pontos (para mulheres)</a:t>
            </a:r>
            <a:endParaRPr sz="21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1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1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9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/>
              <a:t>ALTERAÇÕES: TRANSIÇÃO SERVIDORES GERAL</a:t>
            </a:r>
            <a:endParaRPr sz="2800" b="1"/>
          </a:p>
        </p:txBody>
      </p:sp>
      <p:pic>
        <p:nvPicPr>
          <p:cNvPr id="115" name="Google Shape;11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5900" y="108350"/>
            <a:ext cx="780025" cy="2382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6" name="Google Shape;116;p19"/>
          <p:cNvGraphicFramePr/>
          <p:nvPr>
            <p:extLst>
              <p:ext uri="{D42A27DB-BD31-4B8C-83A1-F6EECF244321}">
                <p14:modId xmlns:p14="http://schemas.microsoft.com/office/powerpoint/2010/main" val="2017570160"/>
              </p:ext>
            </p:extLst>
          </p:nvPr>
        </p:nvGraphicFramePr>
        <p:xfrm>
          <a:off x="243325" y="1224711"/>
          <a:ext cx="8697575" cy="3017335"/>
        </p:xfrm>
        <a:graphic>
          <a:graphicData uri="http://schemas.openxmlformats.org/drawingml/2006/table">
            <a:tbl>
              <a:tblPr>
                <a:noFill/>
                <a:tableStyleId>{9BD4C4D5-17A2-42D0-9322-43B9655D432D}</a:tableStyleId>
              </a:tblPr>
              <a:tblGrid>
                <a:gridCol w="208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3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2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 dirty="0" smtClean="0"/>
                        <a:t>Regra do pedágio de 100%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7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Mulheres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>
                          <a:solidFill>
                            <a:srgbClr val="C7152A"/>
                          </a:solidFill>
                        </a:rPr>
                        <a:t>57 anos, 30 anos de contribuição, 20 anos de efetivo exercício e 5 anos no cargo em que for concedida a aposentadoria. </a:t>
                      </a:r>
                      <a:r>
                        <a:rPr lang="pt-BR" sz="1200"/>
                        <a:t>Período adicional de contribuição correspondente ao tempo que, na data de entrada em vigor desta lei, faltaria para atingir o tempo mínimo de contribuição citado acima. </a:t>
                      </a:r>
                      <a:endParaRPr sz="1200"/>
                    </a:p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/>
                        <a:t>Todos os critérios terão de ser cumpridos cumulativamente.</a:t>
                      </a:r>
                      <a:endParaRPr sz="1200"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33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Homens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dirty="0">
                          <a:solidFill>
                            <a:srgbClr val="C7152A"/>
                          </a:solidFill>
                        </a:rPr>
                        <a:t>60 anos, 35 anos de contribuição, 20 anos de efetivo exercício e 5 anos no cargo em que for concedida a aposentadoria.</a:t>
                      </a:r>
                      <a:r>
                        <a:rPr lang="pt-BR" sz="1200" dirty="0"/>
                        <a:t> Período adicional de contribuição correspondente ao tempo que, na data de entrada em vigor desta lei, faltaria para atingir o tempo mínimo de contribuição citado acima.</a:t>
                      </a:r>
                      <a:r>
                        <a:rPr lang="pt-BR" sz="1200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1200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 dirty="0"/>
                        <a:t>Todos os critérios terão de ser cumpridos cumulativamente.</a:t>
                      </a:r>
                      <a:endParaRPr sz="1200" b="1" dirty="0"/>
                    </a:p>
                  </a:txBody>
                  <a:tcPr marL="91425" marR="91425" marT="91425" marB="914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7" name="Google Shape;117;p19"/>
          <p:cNvSpPr txBox="1"/>
          <p:nvPr/>
        </p:nvSpPr>
        <p:spPr>
          <a:xfrm>
            <a:off x="203100" y="630749"/>
            <a:ext cx="8737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/>
              <a:t>2ª REGRA para Servidores em Geral – Nas escolas (AAEs, Pedagogas)</a:t>
            </a:r>
            <a:endParaRPr sz="1200" b="1"/>
          </a:p>
        </p:txBody>
      </p:sp>
      <p:sp>
        <p:nvSpPr>
          <p:cNvPr id="118" name="Google Shape;118;p19"/>
          <p:cNvSpPr txBox="1"/>
          <p:nvPr/>
        </p:nvSpPr>
        <p:spPr>
          <a:xfrm>
            <a:off x="223200" y="4241300"/>
            <a:ext cx="86976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200" b="1"/>
              <a:t>OBS:</a:t>
            </a:r>
            <a:r>
              <a:rPr lang="pt-BR" sz="1200"/>
              <a:t> Aparentemente caso o trabalhador ou trabalhadora já tenha completado o tempo de contribuição, não existe o pedágio. Irá trabalhar a mais pelo aumento da idade, sem ter de cumprir a regra de somatória da idade e tempo de contribuição, da regra de transição anterior.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 b="1"/>
              <a:t>ALTERAÇÃO REGRAS PERMANENTES PROFESSORES</a:t>
            </a:r>
            <a:endParaRPr sz="2600" b="1"/>
          </a:p>
        </p:txBody>
      </p:sp>
      <p:sp>
        <p:nvSpPr>
          <p:cNvPr id="124" name="Google Shape;124;p20"/>
          <p:cNvSpPr txBox="1"/>
          <p:nvPr/>
        </p:nvSpPr>
        <p:spPr>
          <a:xfrm>
            <a:off x="503900" y="1062600"/>
            <a:ext cx="5039700" cy="3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b="1"/>
              <a:t>REGRAS PERMANENTES: Professoras (es)</a:t>
            </a:r>
            <a:endParaRPr b="1"/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endParaRPr sz="1100" b="1"/>
          </a:p>
        </p:txBody>
      </p:sp>
      <p:graphicFrame>
        <p:nvGraphicFramePr>
          <p:cNvPr id="125" name="Google Shape;125;p20"/>
          <p:cNvGraphicFramePr/>
          <p:nvPr/>
        </p:nvGraphicFramePr>
        <p:xfrm>
          <a:off x="503900" y="1696776"/>
          <a:ext cx="8305075" cy="2956460"/>
        </p:xfrm>
        <a:graphic>
          <a:graphicData uri="http://schemas.openxmlformats.org/drawingml/2006/table">
            <a:tbl>
              <a:tblPr>
                <a:noFill/>
                <a:tableStyleId>{9BD4C4D5-17A2-42D0-9322-43B9655D432D}</a:tableStyleId>
              </a:tblPr>
              <a:tblGrid>
                <a:gridCol w="2443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22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Como é hoje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O que muda </a:t>
                      </a:r>
                      <a:r>
                        <a:rPr lang="pt-BR"/>
                        <a:t>– art. 33 – I e II (p. 10)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0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Mulheres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>
                          <a:solidFill>
                            <a:srgbClr val="C7152A"/>
                          </a:solidFill>
                        </a:rPr>
                        <a:t>50 anos de idade</a:t>
                      </a:r>
                      <a:r>
                        <a:rPr lang="pt-BR" sz="1200"/>
                        <a:t> e 25 anos de contribuição (efetivo exercício magistério).</a:t>
                      </a:r>
                      <a:endParaRPr sz="120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>
                          <a:solidFill>
                            <a:srgbClr val="C7152A"/>
                          </a:solidFill>
                        </a:rPr>
                        <a:t>57 anos de idade</a:t>
                      </a:r>
                      <a:r>
                        <a:rPr lang="pt-BR" sz="1200"/>
                        <a:t> e mínimo de 25 anos de contribuição (efetivo exercício magistério), desde que cumprido 10 anos no serviço público e 5 anos no cargo em que for concedida a aposentadoria.</a:t>
                      </a:r>
                      <a:endParaRPr sz="1200"/>
                    </a:p>
                  </a:txBody>
                  <a:tcPr marL="91425" marR="91425" marT="91425" marB="91425"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01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b="1"/>
                        <a:t>Homens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>
                          <a:solidFill>
                            <a:srgbClr val="C7152A"/>
                          </a:solidFill>
                        </a:rPr>
                        <a:t>55 anos de idade</a:t>
                      </a:r>
                      <a:r>
                        <a:rPr lang="pt-BR" sz="1200"/>
                        <a:t> e 30 de contribuição (efetivo exercício magistério).</a:t>
                      </a:r>
                      <a:endParaRPr/>
                    </a:p>
                  </a:txBody>
                  <a:tcPr marL="91425" marR="91425" marT="91425" marB="914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1">
                          <a:solidFill>
                            <a:srgbClr val="C7152A"/>
                          </a:solidFill>
                        </a:rPr>
                        <a:t>60 anos de idade</a:t>
                      </a:r>
                      <a:r>
                        <a:rPr lang="pt-BR" sz="1200"/>
                        <a:t> e mínimo de 25 anos de contribuição (efetivo exercício magistério), desde que cumprido 10 anos no serviço público e 5 anos no cargo em que for concedida a aposentadoria.</a:t>
                      </a:r>
                      <a:endParaRPr sz="1200" b="1"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26" name="Google Shape;12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45900" y="108350"/>
            <a:ext cx="780025" cy="23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2391</Words>
  <Application>Microsoft Office PowerPoint</Application>
  <PresentationFormat>Apresentação na tela (16:9)</PresentationFormat>
  <Paragraphs>133</Paragraphs>
  <Slides>19</Slides>
  <Notes>18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3" baseType="lpstr">
      <vt:lpstr>Arial</vt:lpstr>
      <vt:lpstr>Roboto</vt:lpstr>
      <vt:lpstr>Times New Roman</vt:lpstr>
      <vt:lpstr>Material</vt:lpstr>
      <vt:lpstr>Reforma da Previdência PBH</vt:lpstr>
      <vt:lpstr>FUNDOS FINANCEIROS DE PAGAMENTO DE APOSENTADORIAS E PENSÕES NA PBH</vt:lpstr>
      <vt:lpstr>REFORMA DA PREVIDÊNCIA RETIRA DIREITOS</vt:lpstr>
      <vt:lpstr>ALTERAÇÕES: SERVIDORES GERAL</vt:lpstr>
      <vt:lpstr>ALTERAÇÕES: SERVIDORES GERAL </vt:lpstr>
      <vt:lpstr>ALTERAÇÕES: TRANSIÇÃO SERVIDORES GERAL </vt:lpstr>
      <vt:lpstr>ALTERAÇÕES: SERVIDORES GERAL </vt:lpstr>
      <vt:lpstr>ALTERAÇÕES: TRANSIÇÃO SERVIDORES GERAL</vt:lpstr>
      <vt:lpstr>ALTERAÇÃO REGRAS PERMANENTES PROFESSORES</vt:lpstr>
      <vt:lpstr>ALTERAÇÃO REGRAS PERMANENTES PROFESSORES</vt:lpstr>
      <vt:lpstr>REGRA TRANSIÇÃO PROFESSORES</vt:lpstr>
      <vt:lpstr>REGRA TRANSIÇÃO PROFESSORES</vt:lpstr>
      <vt:lpstr>REGRA TRANSIÇÃO PROFESSORES</vt:lpstr>
      <vt:lpstr>CONHEÇA AS ALTERAÇÕES NA APOSENTADORIA</vt:lpstr>
      <vt:lpstr>CONHEÇA AS ALTERAÇÕES NA APOSENTADORIA</vt:lpstr>
      <vt:lpstr>CONHEÇA AS ALTERAÇÕES NA APOSENTADORIA</vt:lpstr>
      <vt:lpstr>  CONHEÇA AS ALTERAÇÕES NA APOSENTADORIA</vt:lpstr>
      <vt:lpstr>  CONHEÇA AS ALTERAÇÕES NA APOSENTADORIA Exemplos</vt:lpstr>
      <vt:lpstr>  CONHEÇA AS ALTERAÇÕES NA APOSENTADORIA Exemplos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 da Previdência PBH</dc:title>
  <dc:creator>Débora Rodrigues</dc:creator>
  <cp:lastModifiedBy>Pedro Valadares</cp:lastModifiedBy>
  <cp:revision>5</cp:revision>
  <dcterms:modified xsi:type="dcterms:W3CDTF">2022-11-04T09:21:51Z</dcterms:modified>
</cp:coreProperties>
</file>